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ITC Avant Garde Gothic Bold" charset="1" panose="020B0802020202020204"/>
      <p:regular r:id="rId21"/>
    </p:embeddedFont>
    <p:embeddedFont>
      <p:font typeface="Gotham" charset="1" panose="00000000000000000000"/>
      <p:regular r:id="rId22"/>
    </p:embeddedFont>
    <p:embeddedFont>
      <p:font typeface="Gotham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30369" y="1804465"/>
            <a:ext cx="10311605" cy="934183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38988" y="821847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7"/>
                </a:lnTo>
                <a:lnTo>
                  <a:pt x="0" y="878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70" t="-167926" r="-10429" b="-17324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955812"/>
            <a:ext cx="10760969" cy="231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9"/>
              </a:lnSpc>
            </a:pPr>
            <a:r>
              <a:rPr lang="en-US" b="true" sz="12199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SUS DIGITAL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21999"/>
            <a:ext cx="9475088" cy="94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4"/>
              </a:lnSpc>
            </a:pPr>
            <a:r>
              <a:rPr lang="en-US" sz="2717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O SUS - SISTEMA ÚNICO DE SAÚDE ESTÁ DE CARA NOVA!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18232"/>
            <a:ext cx="10488028" cy="286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4"/>
              </a:lnSpc>
            </a:pPr>
            <a:r>
              <a:rPr lang="en-US" b="true" sz="2717">
                <a:solidFill>
                  <a:srgbClr val="02418F"/>
                </a:solidFill>
                <a:latin typeface="Gotham Bold"/>
                <a:ea typeface="Gotham Bold"/>
                <a:cs typeface="Gotham Bold"/>
                <a:sym typeface="Gotham Bold"/>
              </a:rPr>
              <a:t>ALUNOS:</a:t>
            </a:r>
            <a:r>
              <a:rPr lang="en-US" sz="2717">
                <a:solidFill>
                  <a:srgbClr val="02418F"/>
                </a:solidFill>
                <a:latin typeface="Gotham"/>
                <a:ea typeface="Gotham"/>
                <a:cs typeface="Gotham"/>
                <a:sym typeface="Gotham"/>
              </a:rPr>
              <a:t> EDUARDA LIMA, JOSÉ FAUSTO, JULIANE MARIA, MATHEUS PHILLIPE E VITOR SANTANA</a:t>
            </a:r>
          </a:p>
          <a:p>
            <a:pPr algn="l">
              <a:lnSpc>
                <a:spcPts val="1984"/>
              </a:lnSpc>
            </a:pPr>
          </a:p>
          <a:p>
            <a:pPr algn="l">
              <a:lnSpc>
                <a:spcPts val="3804"/>
              </a:lnSpc>
            </a:pPr>
            <a:r>
              <a:rPr lang="en-US" b="true" sz="2717">
                <a:solidFill>
                  <a:srgbClr val="02418F"/>
                </a:solidFill>
                <a:latin typeface="Gotham Bold"/>
                <a:ea typeface="Gotham Bold"/>
                <a:cs typeface="Gotham Bold"/>
                <a:sym typeface="Gotham Bold"/>
              </a:rPr>
              <a:t>PROFESSOR: </a:t>
            </a:r>
            <a:r>
              <a:rPr lang="en-US" sz="2717">
                <a:solidFill>
                  <a:srgbClr val="02418F"/>
                </a:solidFill>
                <a:latin typeface="Gotham"/>
                <a:ea typeface="Gotham"/>
                <a:cs typeface="Gotham"/>
                <a:sym typeface="Gotham"/>
              </a:rPr>
              <a:t>DAVI BARROS</a:t>
            </a:r>
          </a:p>
          <a:p>
            <a:pPr algn="l">
              <a:lnSpc>
                <a:spcPts val="1984"/>
              </a:lnSpc>
            </a:pPr>
          </a:p>
          <a:p>
            <a:pPr algn="l">
              <a:lnSpc>
                <a:spcPts val="3804"/>
              </a:lnSpc>
            </a:pPr>
            <a:r>
              <a:rPr lang="en-US" b="true" sz="2717">
                <a:solidFill>
                  <a:srgbClr val="02418F"/>
                </a:solidFill>
                <a:latin typeface="Gotham Bold"/>
                <a:ea typeface="Gotham Bold"/>
                <a:cs typeface="Gotham Bold"/>
                <a:sym typeface="Gotham Bold"/>
              </a:rPr>
              <a:t>DISCIPLINA: </a:t>
            </a:r>
            <a:r>
              <a:rPr lang="en-US" sz="2717">
                <a:solidFill>
                  <a:srgbClr val="02418F"/>
                </a:solidFill>
                <a:latin typeface="Gotham"/>
                <a:ea typeface="Gotham"/>
                <a:cs typeface="Gotham"/>
                <a:sym typeface="Gotham"/>
              </a:rPr>
              <a:t>PROGRAMAÇÃO PARA DISPOSITIVOS MÓVEIS EM ANDROID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465726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7897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474" y="3168395"/>
            <a:ext cx="3635906" cy="63674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16223" y="3168395"/>
            <a:ext cx="3635906" cy="63674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00444" y="3168395"/>
            <a:ext cx="3635906" cy="63674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84664" y="3168395"/>
            <a:ext cx="3635906" cy="636741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64406" y="3168395"/>
            <a:ext cx="3635906" cy="63674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148627" y="3168395"/>
            <a:ext cx="3635906" cy="636741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993362"/>
            <a:ext cx="16230600" cy="136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3"/>
              </a:lnSpc>
            </a:pPr>
            <a:r>
              <a:rPr lang="en-US" b="true" sz="8758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DEMONSTRAÇÃO DAS TELAS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0317" y="9243311"/>
            <a:ext cx="2442220" cy="60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AGENDAR CONSULTA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1877" y="9243311"/>
            <a:ext cx="2124597" cy="60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AGENDAR EXAME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73435" y="9243311"/>
            <a:ext cx="2489923" cy="60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RESULTADOS EXAME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85040" y="9243311"/>
            <a:ext cx="2604913" cy="60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MEUS AGENDAMENTOS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60301" y="9243311"/>
            <a:ext cx="2613873" cy="60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ATENDIMENTOS E INTERNAÇÕES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14172" y="9248775"/>
            <a:ext cx="2304815" cy="60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MINHAS ALERGIAS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465726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7897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87864" y="2800466"/>
            <a:ext cx="3804091" cy="66619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83035" y="2800466"/>
            <a:ext cx="3804091" cy="666194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96045" y="2800466"/>
            <a:ext cx="3804091" cy="666194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993362"/>
            <a:ext cx="16230600" cy="136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3"/>
              </a:lnSpc>
            </a:pPr>
            <a:r>
              <a:rPr lang="en-US" b="true" sz="8758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DEMONSTRAÇÃO DAS TELAS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87479" y="9139347"/>
            <a:ext cx="2442220" cy="60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MEUS MEDICAMENTOS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09040" y="9139347"/>
            <a:ext cx="2124597" cy="60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DIÁRIO DA SAÚDE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10598" y="9139347"/>
            <a:ext cx="2489923" cy="60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CARTEIRINHA DE DOADOR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465726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7897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74253" y="2651244"/>
            <a:ext cx="4467746" cy="78241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96573" y="2651244"/>
            <a:ext cx="4467746" cy="78241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17782" y="2651244"/>
            <a:ext cx="4467746" cy="782417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747842"/>
            <a:ext cx="16230600" cy="1362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b="true" sz="8760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FLUXO DE REDEFINIÇÃO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770526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02697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7208" y="3940809"/>
            <a:ext cx="16333584" cy="544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O aplicativo desenvolvido propõe modernizar o SUS e demonstra que a tecnologia pode contribuir para um atendimento mais eficiente, prático e humanizado.</a:t>
            </a:r>
          </a:p>
          <a:p>
            <a:pPr algn="l">
              <a:lnSpc>
                <a:spcPts val="6159"/>
              </a:lnSpc>
            </a:pP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A proposta traz melhorias significativas para os usuários do SUS, facilitando o agendamento de consultas e exames e promovendo autonomia e organização.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89216" y="2138360"/>
            <a:ext cx="7709569" cy="129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4"/>
              </a:lnSpc>
            </a:pPr>
            <a:r>
              <a:rPr lang="en-US" b="true" sz="8514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CO</a:t>
            </a:r>
            <a:r>
              <a:rPr lang="en-US" b="true" sz="8514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NCLUSÃO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770526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02697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31573" y="4113709"/>
            <a:ext cx="11414887" cy="2394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4"/>
              </a:lnSpc>
            </a:pPr>
            <a:r>
              <a:rPr lang="en-US" b="true" sz="8514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AGRADECEMOS A ATENÇÃO!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28502" y="-9619647"/>
            <a:ext cx="12612142" cy="1759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✅ Slide: Apresentação do Aplicativo – SUS Digital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Título do Slide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Aplicativo SUS Digital – Agendamento de Consultas e Exames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1. Objetivo do Aplicativo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Facilitar o acesso dos usuários aos serviços do SUS.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Reduzir filas e tempo de espera para marcação de consultas e exames.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Modernizar o atendimento e melhorar a experiência do paciente.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2. Problema Identificado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Filas extensas nas unidades de saúde.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Dificuldade para marcar consultas/exames presencialmente.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Falta de centralização das informações do paciente.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3. Solução Proposta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Criar um aplicativo simples e intuitivo para agendamento digital.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Disponibilizar informações atualizadas sobre consultas, exames e resultados.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Integrar o usuário com o SUS por meio de tecnologia móvel.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4. Funcionalidades do App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Agendar consultas diretamente pelo celular.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Agendar exames com escolha de data e unidade.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Consultar resultados de exames digitalmente.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Acompanhamento de status, como “pendente”, “confirmado” ou “concluído”.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Histórico de atendimentos do usuário.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Notificações para lembrar consultas agendadas.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5. Público-Alvo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Usuários do SUS em geral.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Pessoas que buscam praticidade, rapidez e organização no atendimento público de saúde.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6. Benefícios do Aplicativo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Redução do fluxo presencial nas unidades.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Maior organização e controle dos agendamentos.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Otimização do tempo dos pacientes e profissionais de saúde.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Acesso rápido às informações de saúde.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</a:p>
          <a:p>
            <a:pPr algn="ctr">
              <a:lnSpc>
                <a:spcPts val="3216"/>
              </a:lnSpc>
              <a:spcBef>
                <a:spcPct val="0"/>
              </a:spcBef>
            </a:pP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8. Conclusão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 aplicativo propõe modernizar o SUS, tornando o processo de agendamento mais eficiente.</a:t>
            </a:r>
          </a:p>
          <a:p>
            <a:pPr algn="ctr">
              <a:lnSpc>
                <a:spcPts val="3216"/>
              </a:lnSpc>
              <a:spcBef>
                <a:spcPct val="0"/>
              </a:spcBef>
            </a:pPr>
            <a:r>
              <a:rPr lang="en-US" sz="2297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 solução melhora o acesso à saúde e contribui para um atendimento mais humano e organizado.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657380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81243" y="1764012"/>
            <a:ext cx="8933948" cy="9374917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8700" y="589551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69971" y="1869489"/>
            <a:ext cx="9589329" cy="1620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19"/>
              </a:lnSpc>
            </a:pPr>
            <a:r>
              <a:rPr lang="en-US" b="true" sz="8514">
                <a:solidFill>
                  <a:srgbClr val="02418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69971" y="4022595"/>
            <a:ext cx="9315627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O Sist</a:t>
            </a: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ema Único de Saúde (SUS) atende milhões de brasileiros diariamente. Entretanto, muitos usuários ainda enfrentam dificuldades para realizar agendamentos, acessar resultados e acompanhar seus atendimentos.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Este projeto apresenta uma solução moderna e prática: um aplicativo móvel para facilitar o acesso aos serviços essenciais do SUS.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657380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657542"/>
            <a:ext cx="7765349" cy="5600758"/>
          </a:xfrm>
          <a:custGeom>
            <a:avLst/>
            <a:gdLst/>
            <a:ahLst/>
            <a:cxnLst/>
            <a:rect r="r" b="b" t="t" l="l"/>
            <a:pathLst>
              <a:path h="5600758" w="7765349">
                <a:moveTo>
                  <a:pt x="0" y="0"/>
                </a:moveTo>
                <a:lnTo>
                  <a:pt x="7765349" y="0"/>
                </a:lnTo>
                <a:lnTo>
                  <a:pt x="7765349" y="5600758"/>
                </a:lnTo>
                <a:lnTo>
                  <a:pt x="0" y="560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9535" y="1710648"/>
            <a:ext cx="15451734" cy="161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9"/>
              </a:lnSpc>
            </a:pPr>
            <a:r>
              <a:rPr lang="en-US" b="true" sz="8514">
                <a:solidFill>
                  <a:srgbClr val="02418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PROBLEMA IDENTIFICADO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10445" y="4342671"/>
            <a:ext cx="8560824" cy="487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693" indent="-333846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092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F</a:t>
            </a:r>
            <a:r>
              <a:rPr lang="en-US" sz="3092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ilas longas para marcação de consultas e exames.</a:t>
            </a:r>
          </a:p>
          <a:p>
            <a:pPr algn="l" marL="667693" indent="-333846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092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Necessidade de deslocamento presencial para agendamentos simples.</a:t>
            </a:r>
          </a:p>
          <a:p>
            <a:pPr algn="l" marL="667693" indent="-333846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092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Falta de centralização das informações do paciente.</a:t>
            </a:r>
          </a:p>
          <a:p>
            <a:pPr algn="l" marL="667693" indent="-333846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092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Dificuldade em acompanhar datas, horários e resultados.</a:t>
            </a:r>
          </a:p>
          <a:p>
            <a:pPr algn="l" marL="0" indent="0" lvl="0">
              <a:lnSpc>
                <a:spcPts val="432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589551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8988" y="3685315"/>
            <a:ext cx="415500" cy="1131312"/>
          </a:xfrm>
          <a:custGeom>
            <a:avLst/>
            <a:gdLst/>
            <a:ahLst/>
            <a:cxnLst/>
            <a:rect r="r" b="b" t="t" l="l"/>
            <a:pathLst>
              <a:path h="1131312" w="415500">
                <a:moveTo>
                  <a:pt x="0" y="0"/>
                </a:moveTo>
                <a:lnTo>
                  <a:pt x="415500" y="0"/>
                </a:lnTo>
                <a:lnTo>
                  <a:pt x="415500" y="1131311"/>
                </a:lnTo>
                <a:lnTo>
                  <a:pt x="0" y="113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74566" y="5150001"/>
            <a:ext cx="764325" cy="1184165"/>
          </a:xfrm>
          <a:custGeom>
            <a:avLst/>
            <a:gdLst/>
            <a:ahLst/>
            <a:cxnLst/>
            <a:rect r="r" b="b" t="t" l="l"/>
            <a:pathLst>
              <a:path h="1184165" w="764325">
                <a:moveTo>
                  <a:pt x="0" y="0"/>
                </a:moveTo>
                <a:lnTo>
                  <a:pt x="764325" y="0"/>
                </a:lnTo>
                <a:lnTo>
                  <a:pt x="764325" y="1184166"/>
                </a:lnTo>
                <a:lnTo>
                  <a:pt x="0" y="118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8988" y="6812259"/>
            <a:ext cx="831000" cy="1196466"/>
          </a:xfrm>
          <a:custGeom>
            <a:avLst/>
            <a:gdLst/>
            <a:ahLst/>
            <a:cxnLst/>
            <a:rect r="r" b="b" t="t" l="l"/>
            <a:pathLst>
              <a:path h="1196466" w="831000">
                <a:moveTo>
                  <a:pt x="0" y="0"/>
                </a:moveTo>
                <a:lnTo>
                  <a:pt x="830999" y="0"/>
                </a:lnTo>
                <a:lnTo>
                  <a:pt x="830999" y="1196466"/>
                </a:lnTo>
                <a:lnTo>
                  <a:pt x="0" y="1196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85855" y="589551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670" t="-167926" r="-10429" b="-17324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74566" y="8486817"/>
            <a:ext cx="953418" cy="1304427"/>
          </a:xfrm>
          <a:custGeom>
            <a:avLst/>
            <a:gdLst/>
            <a:ahLst/>
            <a:cxnLst/>
            <a:rect r="r" b="b" t="t" l="l"/>
            <a:pathLst>
              <a:path h="1304427" w="953418">
                <a:moveTo>
                  <a:pt x="0" y="0"/>
                </a:moveTo>
                <a:lnTo>
                  <a:pt x="953418" y="0"/>
                </a:lnTo>
                <a:lnTo>
                  <a:pt x="953418" y="1304428"/>
                </a:lnTo>
                <a:lnTo>
                  <a:pt x="0" y="13044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7838" y="8596106"/>
            <a:ext cx="6914232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R</a:t>
            </a:r>
            <a:r>
              <a:rPr lang="en-US" sz="2999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eduzir filas e melhorar o fluxo dentro das unidades.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489" y="2697335"/>
            <a:ext cx="11855765" cy="8577646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9751469" y="3713241"/>
            <a:ext cx="0" cy="6583284"/>
          </a:xfrm>
          <a:prstGeom prst="line">
            <a:avLst/>
          </a:prstGeom>
          <a:ln cap="flat" w="38100">
            <a:solidFill>
              <a:srgbClr val="529C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89551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18133" y="1624970"/>
            <a:ext cx="15451734" cy="161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9"/>
              </a:lnSpc>
            </a:pPr>
            <a:r>
              <a:rPr lang="en-US" b="true" sz="8514">
                <a:solidFill>
                  <a:srgbClr val="02418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OBJETIVO DO APLICATIVO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9987" y="3751861"/>
            <a:ext cx="6806173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Fac</a:t>
            </a: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ilitar o acesso aos serviços de saúde.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928" y="5199159"/>
            <a:ext cx="5079232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M</a:t>
            </a:r>
            <a:r>
              <a:rPr lang="en-US" sz="2999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odernizar o processo de agendamento no SUS.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7328" y="6867567"/>
            <a:ext cx="7486967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Of</a:t>
            </a:r>
            <a:r>
              <a:rPr lang="en-US" sz="2999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erecer autonomia ao usuário para consultar informações de forma rápida.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657380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9551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53314" y="8245315"/>
            <a:ext cx="1068699" cy="2025969"/>
          </a:xfrm>
          <a:custGeom>
            <a:avLst/>
            <a:gdLst/>
            <a:ahLst/>
            <a:cxnLst/>
            <a:rect r="r" b="b" t="t" l="l"/>
            <a:pathLst>
              <a:path h="2025969" w="1068699">
                <a:moveTo>
                  <a:pt x="0" y="0"/>
                </a:moveTo>
                <a:lnTo>
                  <a:pt x="1068699" y="0"/>
                </a:lnTo>
                <a:lnTo>
                  <a:pt x="1068699" y="2025970"/>
                </a:lnTo>
                <a:lnTo>
                  <a:pt x="0" y="202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42092" y="4426916"/>
            <a:ext cx="6445908" cy="5833547"/>
          </a:xfrm>
          <a:custGeom>
            <a:avLst/>
            <a:gdLst/>
            <a:ahLst/>
            <a:cxnLst/>
            <a:rect r="r" b="b" t="t" l="l"/>
            <a:pathLst>
              <a:path h="5833547" w="6445908">
                <a:moveTo>
                  <a:pt x="0" y="0"/>
                </a:moveTo>
                <a:lnTo>
                  <a:pt x="6445908" y="0"/>
                </a:lnTo>
                <a:lnTo>
                  <a:pt x="6445908" y="5833547"/>
                </a:lnTo>
                <a:lnTo>
                  <a:pt x="0" y="5833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75213" y="7879721"/>
            <a:ext cx="1267230" cy="2407279"/>
            <a:chOff x="0" y="0"/>
            <a:chExt cx="1689640" cy="32097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1442" cy="3209706"/>
            </a:xfrm>
            <a:custGeom>
              <a:avLst/>
              <a:gdLst/>
              <a:ahLst/>
              <a:cxnLst/>
              <a:rect r="r" b="b" t="t" l="l"/>
              <a:pathLst>
                <a:path h="3209706" w="971442">
                  <a:moveTo>
                    <a:pt x="0" y="0"/>
                  </a:moveTo>
                  <a:lnTo>
                    <a:pt x="971442" y="0"/>
                  </a:lnTo>
                  <a:lnTo>
                    <a:pt x="971442" y="3209706"/>
                  </a:lnTo>
                  <a:lnTo>
                    <a:pt x="0" y="3209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37626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13431" y="0"/>
              <a:ext cx="876210" cy="3209706"/>
            </a:xfrm>
            <a:custGeom>
              <a:avLst/>
              <a:gdLst/>
              <a:ahLst/>
              <a:cxnLst/>
              <a:rect r="r" b="b" t="t" l="l"/>
              <a:pathLst>
                <a:path h="3209706" w="876210">
                  <a:moveTo>
                    <a:pt x="0" y="0"/>
                  </a:moveTo>
                  <a:lnTo>
                    <a:pt x="876209" y="0"/>
                  </a:lnTo>
                  <a:lnTo>
                    <a:pt x="876209" y="3209706"/>
                  </a:lnTo>
                  <a:lnTo>
                    <a:pt x="0" y="3209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59198" t="0" r="-26882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4426916"/>
            <a:ext cx="1284855" cy="518620"/>
            <a:chOff x="0" y="0"/>
            <a:chExt cx="504312" cy="2035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4312" cy="203561"/>
            </a:xfrm>
            <a:custGeom>
              <a:avLst/>
              <a:gdLst/>
              <a:ahLst/>
              <a:cxnLst/>
              <a:rect r="r" b="b" t="t" l="l"/>
              <a:pathLst>
                <a:path h="203561" w="504312">
                  <a:moveTo>
                    <a:pt x="301112" y="0"/>
                  </a:moveTo>
                  <a:lnTo>
                    <a:pt x="0" y="0"/>
                  </a:lnTo>
                  <a:lnTo>
                    <a:pt x="0" y="203561"/>
                  </a:lnTo>
                  <a:lnTo>
                    <a:pt x="301112" y="203561"/>
                  </a:lnTo>
                  <a:lnTo>
                    <a:pt x="504312" y="101780"/>
                  </a:lnTo>
                  <a:lnTo>
                    <a:pt x="301112" y="0"/>
                  </a:lnTo>
                  <a:close/>
                </a:path>
              </a:pathLst>
            </a:custGeom>
            <a:solidFill>
              <a:srgbClr val="02418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0012" cy="241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571597"/>
            <a:ext cx="1284855" cy="518620"/>
            <a:chOff x="0" y="0"/>
            <a:chExt cx="504312" cy="2035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4312" cy="203561"/>
            </a:xfrm>
            <a:custGeom>
              <a:avLst/>
              <a:gdLst/>
              <a:ahLst/>
              <a:cxnLst/>
              <a:rect r="r" b="b" t="t" l="l"/>
              <a:pathLst>
                <a:path h="203561" w="504312">
                  <a:moveTo>
                    <a:pt x="301112" y="0"/>
                  </a:moveTo>
                  <a:lnTo>
                    <a:pt x="0" y="0"/>
                  </a:lnTo>
                  <a:lnTo>
                    <a:pt x="0" y="203561"/>
                  </a:lnTo>
                  <a:lnTo>
                    <a:pt x="301112" y="203561"/>
                  </a:lnTo>
                  <a:lnTo>
                    <a:pt x="504312" y="101780"/>
                  </a:lnTo>
                  <a:lnTo>
                    <a:pt x="301112" y="0"/>
                  </a:lnTo>
                  <a:close/>
                </a:path>
              </a:pathLst>
            </a:custGeom>
            <a:solidFill>
              <a:srgbClr val="02418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90012" cy="241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776017"/>
            <a:ext cx="1284855" cy="518620"/>
            <a:chOff x="0" y="0"/>
            <a:chExt cx="504312" cy="2035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4312" cy="203561"/>
            </a:xfrm>
            <a:custGeom>
              <a:avLst/>
              <a:gdLst/>
              <a:ahLst/>
              <a:cxnLst/>
              <a:rect r="r" b="b" t="t" l="l"/>
              <a:pathLst>
                <a:path h="203561" w="504312">
                  <a:moveTo>
                    <a:pt x="301112" y="0"/>
                  </a:moveTo>
                  <a:lnTo>
                    <a:pt x="0" y="0"/>
                  </a:lnTo>
                  <a:lnTo>
                    <a:pt x="0" y="203561"/>
                  </a:lnTo>
                  <a:lnTo>
                    <a:pt x="301112" y="203561"/>
                  </a:lnTo>
                  <a:lnTo>
                    <a:pt x="504312" y="101780"/>
                  </a:lnTo>
                  <a:lnTo>
                    <a:pt x="301112" y="0"/>
                  </a:lnTo>
                  <a:close/>
                </a:path>
              </a:pathLst>
            </a:custGeom>
            <a:solidFill>
              <a:srgbClr val="0241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90012" cy="241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8245315"/>
            <a:ext cx="1284855" cy="518620"/>
            <a:chOff x="0" y="0"/>
            <a:chExt cx="504312" cy="20356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4312" cy="203561"/>
            </a:xfrm>
            <a:custGeom>
              <a:avLst/>
              <a:gdLst/>
              <a:ahLst/>
              <a:cxnLst/>
              <a:rect r="r" b="b" t="t" l="l"/>
              <a:pathLst>
                <a:path h="203561" w="504312">
                  <a:moveTo>
                    <a:pt x="301112" y="0"/>
                  </a:moveTo>
                  <a:lnTo>
                    <a:pt x="0" y="0"/>
                  </a:lnTo>
                  <a:lnTo>
                    <a:pt x="0" y="203561"/>
                  </a:lnTo>
                  <a:lnTo>
                    <a:pt x="301112" y="203561"/>
                  </a:lnTo>
                  <a:lnTo>
                    <a:pt x="504312" y="101780"/>
                  </a:lnTo>
                  <a:lnTo>
                    <a:pt x="301112" y="0"/>
                  </a:lnTo>
                  <a:close/>
                </a:path>
              </a:pathLst>
            </a:custGeom>
            <a:solidFill>
              <a:srgbClr val="02418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90012" cy="241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7269554" y="8062723"/>
            <a:ext cx="1596109" cy="2197740"/>
          </a:xfrm>
          <a:custGeom>
            <a:avLst/>
            <a:gdLst/>
            <a:ahLst/>
            <a:cxnLst/>
            <a:rect r="r" b="b" t="t" l="l"/>
            <a:pathLst>
              <a:path h="2197740" w="1596109">
                <a:moveTo>
                  <a:pt x="1596109" y="0"/>
                </a:moveTo>
                <a:lnTo>
                  <a:pt x="0" y="0"/>
                </a:lnTo>
                <a:lnTo>
                  <a:pt x="0" y="2197740"/>
                </a:lnTo>
                <a:lnTo>
                  <a:pt x="1596109" y="2197740"/>
                </a:lnTo>
                <a:lnTo>
                  <a:pt x="159610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538014" y="8178640"/>
            <a:ext cx="470296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População em geral que utiliza o atendimento público de saúde.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243018"/>
            <a:ext cx="13828951" cy="129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4"/>
              </a:lnSpc>
            </a:pPr>
            <a:r>
              <a:rPr lang="en-US" b="true" sz="8514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PÚBLICO-ALVO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69958" y="6040457"/>
            <a:ext cx="1790177" cy="94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3"/>
              </a:lnSpc>
            </a:pPr>
            <a:r>
              <a:rPr lang="en-US" b="true" sz="6081">
                <a:solidFill>
                  <a:srgbClr val="FFFFFF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UPA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38014" y="4390951"/>
            <a:ext cx="789168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Usuários do SUS que buscam praticidade.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38014" y="5535632"/>
            <a:ext cx="8115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Pessoas com dificuldade de deslocamento.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38014" y="6709342"/>
            <a:ext cx="81153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Pacientes que precisam acompanhar exames e consultas com frequência.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6080" y="4006476"/>
            <a:ext cx="6681095" cy="2177295"/>
            <a:chOff x="0" y="0"/>
            <a:chExt cx="1759630" cy="573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9630" cy="573444"/>
            </a:xfrm>
            <a:custGeom>
              <a:avLst/>
              <a:gdLst/>
              <a:ahLst/>
              <a:cxnLst/>
              <a:rect r="r" b="b" t="t" l="l"/>
              <a:pathLst>
                <a:path h="573444" w="1759630">
                  <a:moveTo>
                    <a:pt x="0" y="0"/>
                  </a:moveTo>
                  <a:lnTo>
                    <a:pt x="1759630" y="0"/>
                  </a:lnTo>
                  <a:lnTo>
                    <a:pt x="1759630" y="573444"/>
                  </a:lnTo>
                  <a:lnTo>
                    <a:pt x="0" y="573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415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59630" cy="611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03452" y="6955297"/>
            <a:ext cx="6681095" cy="2177295"/>
            <a:chOff x="0" y="0"/>
            <a:chExt cx="1759630" cy="5734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9630" cy="573444"/>
            </a:xfrm>
            <a:custGeom>
              <a:avLst/>
              <a:gdLst/>
              <a:ahLst/>
              <a:cxnLst/>
              <a:rect r="r" b="b" t="t" l="l"/>
              <a:pathLst>
                <a:path h="573444" w="1759630">
                  <a:moveTo>
                    <a:pt x="0" y="0"/>
                  </a:moveTo>
                  <a:lnTo>
                    <a:pt x="1759630" y="0"/>
                  </a:lnTo>
                  <a:lnTo>
                    <a:pt x="1759630" y="573444"/>
                  </a:lnTo>
                  <a:lnTo>
                    <a:pt x="0" y="573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415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59630" cy="611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30825" y="4006476"/>
            <a:ext cx="6681095" cy="2177295"/>
            <a:chOff x="0" y="0"/>
            <a:chExt cx="1759630" cy="5734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9630" cy="573444"/>
            </a:xfrm>
            <a:custGeom>
              <a:avLst/>
              <a:gdLst/>
              <a:ahLst/>
              <a:cxnLst/>
              <a:rect r="r" b="b" t="t" l="l"/>
              <a:pathLst>
                <a:path h="573444" w="1759630">
                  <a:moveTo>
                    <a:pt x="0" y="0"/>
                  </a:moveTo>
                  <a:lnTo>
                    <a:pt x="1759630" y="0"/>
                  </a:lnTo>
                  <a:lnTo>
                    <a:pt x="1759630" y="573444"/>
                  </a:lnTo>
                  <a:lnTo>
                    <a:pt x="0" y="573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4153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59630" cy="611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62905" y="4327853"/>
            <a:ext cx="1676455" cy="1631295"/>
            <a:chOff x="0" y="0"/>
            <a:chExt cx="441536" cy="4296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1536" cy="429641"/>
            </a:xfrm>
            <a:custGeom>
              <a:avLst/>
              <a:gdLst/>
              <a:ahLst/>
              <a:cxnLst/>
              <a:rect r="r" b="b" t="t" l="l"/>
              <a:pathLst>
                <a:path h="429641" w="441536">
                  <a:moveTo>
                    <a:pt x="0" y="0"/>
                  </a:moveTo>
                  <a:lnTo>
                    <a:pt x="441536" y="0"/>
                  </a:lnTo>
                  <a:lnTo>
                    <a:pt x="441536" y="429641"/>
                  </a:lnTo>
                  <a:lnTo>
                    <a:pt x="0" y="429641"/>
                  </a:lnTo>
                  <a:close/>
                </a:path>
              </a:pathLst>
            </a:custGeom>
            <a:solidFill>
              <a:srgbClr val="68DBFF"/>
            </a:solidFill>
            <a:ln w="38100" cap="sq">
              <a:solidFill>
                <a:srgbClr val="529CE8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1536" cy="467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90277" y="7228297"/>
            <a:ext cx="1676455" cy="1631295"/>
            <a:chOff x="0" y="0"/>
            <a:chExt cx="441536" cy="4296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1536" cy="429641"/>
            </a:xfrm>
            <a:custGeom>
              <a:avLst/>
              <a:gdLst/>
              <a:ahLst/>
              <a:cxnLst/>
              <a:rect r="r" b="b" t="t" l="l"/>
              <a:pathLst>
                <a:path h="429641" w="441536">
                  <a:moveTo>
                    <a:pt x="0" y="0"/>
                  </a:moveTo>
                  <a:lnTo>
                    <a:pt x="441536" y="0"/>
                  </a:lnTo>
                  <a:lnTo>
                    <a:pt x="441536" y="429641"/>
                  </a:lnTo>
                  <a:lnTo>
                    <a:pt x="0" y="429641"/>
                  </a:lnTo>
                  <a:close/>
                </a:path>
              </a:pathLst>
            </a:custGeom>
            <a:solidFill>
              <a:srgbClr val="68DBFF"/>
            </a:solidFill>
            <a:ln w="38100" cap="sq">
              <a:solidFill>
                <a:srgbClr val="529CE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41536" cy="467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38610" y="4327853"/>
            <a:ext cx="1676455" cy="1631295"/>
            <a:chOff x="0" y="0"/>
            <a:chExt cx="441536" cy="4296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1536" cy="429641"/>
            </a:xfrm>
            <a:custGeom>
              <a:avLst/>
              <a:gdLst/>
              <a:ahLst/>
              <a:cxnLst/>
              <a:rect r="r" b="b" t="t" l="l"/>
              <a:pathLst>
                <a:path h="429641" w="441536">
                  <a:moveTo>
                    <a:pt x="0" y="0"/>
                  </a:moveTo>
                  <a:lnTo>
                    <a:pt x="441536" y="0"/>
                  </a:lnTo>
                  <a:lnTo>
                    <a:pt x="441536" y="429641"/>
                  </a:lnTo>
                  <a:lnTo>
                    <a:pt x="0" y="429641"/>
                  </a:lnTo>
                  <a:close/>
                </a:path>
              </a:pathLst>
            </a:custGeom>
            <a:solidFill>
              <a:srgbClr val="68DBFF"/>
            </a:solidFill>
            <a:ln w="38100" cap="sq">
              <a:solidFill>
                <a:srgbClr val="529CE8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41536" cy="467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085855" y="657380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589551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733627" y="4575995"/>
            <a:ext cx="1135010" cy="1135010"/>
          </a:xfrm>
          <a:custGeom>
            <a:avLst/>
            <a:gdLst/>
            <a:ahLst/>
            <a:cxnLst/>
            <a:rect r="r" b="b" t="t" l="l"/>
            <a:pathLst>
              <a:path h="1135010" w="1135010">
                <a:moveTo>
                  <a:pt x="0" y="0"/>
                </a:moveTo>
                <a:lnTo>
                  <a:pt x="1135011" y="0"/>
                </a:lnTo>
                <a:lnTo>
                  <a:pt x="1135011" y="1135010"/>
                </a:lnTo>
                <a:lnTo>
                  <a:pt x="0" y="113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096679" y="4629478"/>
            <a:ext cx="1136662" cy="1060778"/>
            <a:chOff x="0" y="0"/>
            <a:chExt cx="1515549" cy="14143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15549" cy="1414370"/>
            </a:xfrm>
            <a:custGeom>
              <a:avLst/>
              <a:gdLst/>
              <a:ahLst/>
              <a:cxnLst/>
              <a:rect r="r" b="b" t="t" l="l"/>
              <a:pathLst>
                <a:path h="1414370" w="1515549">
                  <a:moveTo>
                    <a:pt x="0" y="0"/>
                  </a:moveTo>
                  <a:lnTo>
                    <a:pt x="1515549" y="0"/>
                  </a:lnTo>
                  <a:lnTo>
                    <a:pt x="1515549" y="1414370"/>
                  </a:lnTo>
                  <a:lnTo>
                    <a:pt x="0" y="141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5602" y="512118"/>
              <a:ext cx="1284345" cy="902252"/>
            </a:xfrm>
            <a:custGeom>
              <a:avLst/>
              <a:gdLst/>
              <a:ahLst/>
              <a:cxnLst/>
              <a:rect r="r" b="b" t="t" l="l"/>
              <a:pathLst>
                <a:path h="902252" w="1284345">
                  <a:moveTo>
                    <a:pt x="0" y="0"/>
                  </a:moveTo>
                  <a:lnTo>
                    <a:pt x="1284345" y="0"/>
                  </a:lnTo>
                  <a:lnTo>
                    <a:pt x="1284345" y="902252"/>
                  </a:lnTo>
                  <a:lnTo>
                    <a:pt x="0" y="902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6358223" y="7473662"/>
            <a:ext cx="1140563" cy="1140563"/>
          </a:xfrm>
          <a:custGeom>
            <a:avLst/>
            <a:gdLst/>
            <a:ahLst/>
            <a:cxnLst/>
            <a:rect r="r" b="b" t="t" l="l"/>
            <a:pathLst>
              <a:path h="1140563" w="1140563">
                <a:moveTo>
                  <a:pt x="0" y="0"/>
                </a:moveTo>
                <a:lnTo>
                  <a:pt x="1140564" y="0"/>
                </a:lnTo>
                <a:lnTo>
                  <a:pt x="1140564" y="1140564"/>
                </a:lnTo>
                <a:lnTo>
                  <a:pt x="0" y="1140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79278" y="2256043"/>
            <a:ext cx="17129444" cy="129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4"/>
              </a:lnSpc>
            </a:pPr>
            <a:r>
              <a:rPr lang="en-US" b="true" sz="8514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FUNCIONALIDADES PRINCIPAIS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05268" y="4270703"/>
            <a:ext cx="3930794" cy="9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 b="true">
                <a:solidFill>
                  <a:srgbClr val="10002B"/>
                </a:solidFill>
                <a:latin typeface="Gotham Bold"/>
                <a:ea typeface="Gotham Bold"/>
                <a:cs typeface="Gotham Bold"/>
                <a:sym typeface="Gotham Bold"/>
              </a:rPr>
              <a:t>Agendamento de Consultas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05268" y="5236958"/>
            <a:ext cx="3930794" cy="62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80"/>
              </a:lnSpc>
            </a:pPr>
            <a:r>
              <a:rPr lang="en-US" sz="1938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E</a:t>
            </a:r>
            <a:r>
              <a:rPr lang="en-US" sz="1938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scolha de especialidade e Médico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32641" y="7171147"/>
            <a:ext cx="3930794" cy="44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3"/>
              </a:lnSpc>
            </a:pPr>
            <a:r>
              <a:rPr lang="en-US" sz="2587" b="true">
                <a:solidFill>
                  <a:srgbClr val="10002B"/>
                </a:solidFill>
                <a:latin typeface="Gotham Bold"/>
                <a:ea typeface="Gotham Bold"/>
                <a:cs typeface="Gotham Bold"/>
                <a:sym typeface="Gotham Bold"/>
              </a:rPr>
              <a:t>Resultados de Exames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32641" y="7673260"/>
            <a:ext cx="3930794" cy="31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</a:pPr>
            <a:r>
              <a:rPr lang="en-US" sz="1938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acesso digital ao laudo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77247" y="4275549"/>
            <a:ext cx="3930794" cy="9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 b="true">
                <a:solidFill>
                  <a:srgbClr val="10002B"/>
                </a:solidFill>
                <a:latin typeface="Gotham Bold"/>
                <a:ea typeface="Gotham Bold"/>
                <a:cs typeface="Gotham Bold"/>
                <a:sym typeface="Gotham Bold"/>
              </a:rPr>
              <a:t>Agendamento de Exames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41783" y="5377405"/>
            <a:ext cx="3930794" cy="31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</a:pPr>
            <a:r>
              <a:rPr lang="en-US" sz="1938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solicitação direta pelo app.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465726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7897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22503" y="2091292"/>
            <a:ext cx="9120563" cy="552815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25716" y="3532815"/>
            <a:ext cx="8892393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R</a:t>
            </a: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edução do fluxo presencial nas unidades.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Otimização do tempo do paciente e dos profissionais.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Modernização e digitalização do SUS.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Agilidade no acesso às informações de saúde.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Maior organização para o usuário.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576952" y="6172529"/>
            <a:ext cx="3086100" cy="4114471"/>
            <a:chOff x="0" y="0"/>
            <a:chExt cx="812800" cy="10836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083647"/>
            </a:xfrm>
            <a:custGeom>
              <a:avLst/>
              <a:gdLst/>
              <a:ahLst/>
              <a:cxnLst/>
              <a:rect r="r" b="b" t="t" l="l"/>
              <a:pathLst>
                <a:path h="10836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83647"/>
                  </a:lnTo>
                  <a:lnTo>
                    <a:pt x="0" y="1083647"/>
                  </a:lnTo>
                  <a:close/>
                </a:path>
              </a:pathLst>
            </a:custGeom>
            <a:solidFill>
              <a:srgbClr val="99D7F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1121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14668" y="5923688"/>
            <a:ext cx="6457910" cy="4363312"/>
            <a:chOff x="0" y="0"/>
            <a:chExt cx="8610546" cy="58177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84654"/>
              <a:ext cx="4161921" cy="2236726"/>
            </a:xfrm>
            <a:custGeom>
              <a:avLst/>
              <a:gdLst/>
              <a:ahLst/>
              <a:cxnLst/>
              <a:rect r="r" b="b" t="t" l="l"/>
              <a:pathLst>
                <a:path h="2236726" w="4161921">
                  <a:moveTo>
                    <a:pt x="0" y="0"/>
                  </a:moveTo>
                  <a:lnTo>
                    <a:pt x="4161921" y="0"/>
                  </a:lnTo>
                  <a:lnTo>
                    <a:pt x="4161921" y="2236726"/>
                  </a:lnTo>
                  <a:lnTo>
                    <a:pt x="0" y="2236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75830" b="-16010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58159" y="3831032"/>
              <a:ext cx="1095178" cy="1986718"/>
            </a:xfrm>
            <a:custGeom>
              <a:avLst/>
              <a:gdLst/>
              <a:ahLst/>
              <a:cxnLst/>
              <a:rect r="r" b="b" t="t" l="l"/>
              <a:pathLst>
                <a:path h="1986718" w="1095178">
                  <a:moveTo>
                    <a:pt x="0" y="0"/>
                  </a:moveTo>
                  <a:lnTo>
                    <a:pt x="1095179" y="0"/>
                  </a:lnTo>
                  <a:lnTo>
                    <a:pt x="1095179" y="1986718"/>
                  </a:lnTo>
                  <a:lnTo>
                    <a:pt x="0" y="198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552591" y="0"/>
              <a:ext cx="3057955" cy="5817750"/>
            </a:xfrm>
            <a:custGeom>
              <a:avLst/>
              <a:gdLst/>
              <a:ahLst/>
              <a:cxnLst/>
              <a:rect r="r" b="b" t="t" l="l"/>
              <a:pathLst>
                <a:path h="5817750" w="3057955">
                  <a:moveTo>
                    <a:pt x="0" y="0"/>
                  </a:moveTo>
                  <a:lnTo>
                    <a:pt x="3057955" y="0"/>
                  </a:lnTo>
                  <a:lnTo>
                    <a:pt x="3057955" y="5817750"/>
                  </a:lnTo>
                  <a:lnTo>
                    <a:pt x="0" y="5817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39307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553338" y="2433271"/>
              <a:ext cx="1441884" cy="3384479"/>
            </a:xfrm>
            <a:custGeom>
              <a:avLst/>
              <a:gdLst/>
              <a:ahLst/>
              <a:cxnLst/>
              <a:rect r="r" b="b" t="t" l="l"/>
              <a:pathLst>
                <a:path h="3384479" w="1441884">
                  <a:moveTo>
                    <a:pt x="0" y="0"/>
                  </a:moveTo>
                  <a:lnTo>
                    <a:pt x="1441883" y="0"/>
                  </a:lnTo>
                  <a:lnTo>
                    <a:pt x="1441883" y="3384479"/>
                  </a:lnTo>
                  <a:lnTo>
                    <a:pt x="0" y="338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71894" r="-40752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29848" y="3831032"/>
              <a:ext cx="1095178" cy="1986718"/>
            </a:xfrm>
            <a:custGeom>
              <a:avLst/>
              <a:gdLst/>
              <a:ahLst/>
              <a:cxnLst/>
              <a:rect r="r" b="b" t="t" l="l"/>
              <a:pathLst>
                <a:path h="1986718" w="1095178">
                  <a:moveTo>
                    <a:pt x="0" y="0"/>
                  </a:moveTo>
                  <a:lnTo>
                    <a:pt x="1095179" y="0"/>
                  </a:lnTo>
                  <a:lnTo>
                    <a:pt x="1095179" y="1986718"/>
                  </a:lnTo>
                  <a:lnTo>
                    <a:pt x="0" y="198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3831032"/>
              <a:ext cx="1095178" cy="1986718"/>
            </a:xfrm>
            <a:custGeom>
              <a:avLst/>
              <a:gdLst/>
              <a:ahLst/>
              <a:cxnLst/>
              <a:rect r="r" b="b" t="t" l="l"/>
              <a:pathLst>
                <a:path h="1986718" w="1095178">
                  <a:moveTo>
                    <a:pt x="0" y="0"/>
                  </a:moveTo>
                  <a:lnTo>
                    <a:pt x="1095178" y="0"/>
                  </a:lnTo>
                  <a:lnTo>
                    <a:pt x="1095178" y="1986718"/>
                  </a:lnTo>
                  <a:lnTo>
                    <a:pt x="0" y="198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5716" y="1823706"/>
            <a:ext cx="16436568" cy="129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4"/>
              </a:lnSpc>
            </a:pPr>
            <a:r>
              <a:rPr lang="en-US" b="true" sz="8514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BENEFÍCIOS DO APLICATIVO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465726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7897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40618" y="2389362"/>
            <a:ext cx="3892525" cy="1318593"/>
          </a:xfrm>
          <a:custGeom>
            <a:avLst/>
            <a:gdLst/>
            <a:ahLst/>
            <a:cxnLst/>
            <a:rect r="r" b="b" t="t" l="l"/>
            <a:pathLst>
              <a:path h="1318593" w="3892525">
                <a:moveTo>
                  <a:pt x="0" y="0"/>
                </a:moveTo>
                <a:lnTo>
                  <a:pt x="3892525" y="0"/>
                </a:lnTo>
                <a:lnTo>
                  <a:pt x="3892525" y="1318593"/>
                </a:lnTo>
                <a:lnTo>
                  <a:pt x="0" y="1318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95182" y="2575805"/>
            <a:ext cx="1741339" cy="1741339"/>
          </a:xfrm>
          <a:custGeom>
            <a:avLst/>
            <a:gdLst/>
            <a:ahLst/>
            <a:cxnLst/>
            <a:rect r="r" b="b" t="t" l="l"/>
            <a:pathLst>
              <a:path h="1741339" w="1741339">
                <a:moveTo>
                  <a:pt x="0" y="0"/>
                </a:moveTo>
                <a:lnTo>
                  <a:pt x="1741339" y="0"/>
                </a:lnTo>
                <a:lnTo>
                  <a:pt x="1741339" y="1741339"/>
                </a:lnTo>
                <a:lnTo>
                  <a:pt x="0" y="1741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84520" y="6661842"/>
            <a:ext cx="1586568" cy="1586568"/>
          </a:xfrm>
          <a:custGeom>
            <a:avLst/>
            <a:gdLst/>
            <a:ahLst/>
            <a:cxnLst/>
            <a:rect r="r" b="b" t="t" l="l"/>
            <a:pathLst>
              <a:path h="1586568" w="1586568">
                <a:moveTo>
                  <a:pt x="0" y="0"/>
                </a:moveTo>
                <a:lnTo>
                  <a:pt x="1586569" y="0"/>
                </a:lnTo>
                <a:lnTo>
                  <a:pt x="1586569" y="1586568"/>
                </a:lnTo>
                <a:lnTo>
                  <a:pt x="0" y="1586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4698" y="5143500"/>
            <a:ext cx="1738795" cy="1738795"/>
          </a:xfrm>
          <a:custGeom>
            <a:avLst/>
            <a:gdLst/>
            <a:ahLst/>
            <a:cxnLst/>
            <a:rect r="r" b="b" t="t" l="l"/>
            <a:pathLst>
              <a:path h="1738795" w="1738795">
                <a:moveTo>
                  <a:pt x="0" y="0"/>
                </a:moveTo>
                <a:lnTo>
                  <a:pt x="1738794" y="0"/>
                </a:lnTo>
                <a:lnTo>
                  <a:pt x="1738794" y="1738795"/>
                </a:lnTo>
                <a:lnTo>
                  <a:pt x="0" y="1738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30608" y="4531276"/>
            <a:ext cx="1847196" cy="1847196"/>
          </a:xfrm>
          <a:custGeom>
            <a:avLst/>
            <a:gdLst/>
            <a:ahLst/>
            <a:cxnLst/>
            <a:rect r="r" b="b" t="t" l="l"/>
            <a:pathLst>
              <a:path h="1847196" w="1847196">
                <a:moveTo>
                  <a:pt x="0" y="0"/>
                </a:moveTo>
                <a:lnTo>
                  <a:pt x="1847196" y="0"/>
                </a:lnTo>
                <a:lnTo>
                  <a:pt x="1847196" y="1847196"/>
                </a:lnTo>
                <a:lnTo>
                  <a:pt x="0" y="1847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30965" y="8407614"/>
            <a:ext cx="3454624" cy="1446624"/>
          </a:xfrm>
          <a:custGeom>
            <a:avLst/>
            <a:gdLst/>
            <a:ahLst/>
            <a:cxnLst/>
            <a:rect r="r" b="b" t="t" l="l"/>
            <a:pathLst>
              <a:path h="1446624" w="3454624">
                <a:moveTo>
                  <a:pt x="0" y="0"/>
                </a:moveTo>
                <a:lnTo>
                  <a:pt x="3454625" y="0"/>
                </a:lnTo>
                <a:lnTo>
                  <a:pt x="3454625" y="1446624"/>
                </a:lnTo>
                <a:lnTo>
                  <a:pt x="0" y="14466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77804" y="4525857"/>
            <a:ext cx="4598947" cy="1707359"/>
          </a:xfrm>
          <a:custGeom>
            <a:avLst/>
            <a:gdLst/>
            <a:ahLst/>
            <a:cxnLst/>
            <a:rect r="r" b="b" t="t" l="l"/>
            <a:pathLst>
              <a:path h="1707359" w="4598947">
                <a:moveTo>
                  <a:pt x="0" y="0"/>
                </a:moveTo>
                <a:lnTo>
                  <a:pt x="4598947" y="0"/>
                </a:lnTo>
                <a:lnTo>
                  <a:pt x="4598947" y="1707360"/>
                </a:lnTo>
                <a:lnTo>
                  <a:pt x="0" y="1707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84927" y="6378472"/>
            <a:ext cx="4939771" cy="1648649"/>
          </a:xfrm>
          <a:custGeom>
            <a:avLst/>
            <a:gdLst/>
            <a:ahLst/>
            <a:cxnLst/>
            <a:rect r="r" b="b" t="t" l="l"/>
            <a:pathLst>
              <a:path h="1648649" w="4939771">
                <a:moveTo>
                  <a:pt x="0" y="0"/>
                </a:moveTo>
                <a:lnTo>
                  <a:pt x="4939771" y="0"/>
                </a:lnTo>
                <a:lnTo>
                  <a:pt x="4939771" y="1648649"/>
                </a:lnTo>
                <a:lnTo>
                  <a:pt x="0" y="16486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37535" y="8681544"/>
            <a:ext cx="3803083" cy="1153512"/>
          </a:xfrm>
          <a:custGeom>
            <a:avLst/>
            <a:gdLst/>
            <a:ahLst/>
            <a:cxnLst/>
            <a:rect r="r" b="b" t="t" l="l"/>
            <a:pathLst>
              <a:path h="1153512" w="3803083">
                <a:moveTo>
                  <a:pt x="0" y="0"/>
                </a:moveTo>
                <a:lnTo>
                  <a:pt x="3803083" y="0"/>
                </a:lnTo>
                <a:lnTo>
                  <a:pt x="3803083" y="1153512"/>
                </a:lnTo>
                <a:lnTo>
                  <a:pt x="0" y="11535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19217" r="0" b="-11047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78311" y="3889638"/>
            <a:ext cx="1727312" cy="1727312"/>
          </a:xfrm>
          <a:custGeom>
            <a:avLst/>
            <a:gdLst/>
            <a:ahLst/>
            <a:cxnLst/>
            <a:rect r="r" b="b" t="t" l="l"/>
            <a:pathLst>
              <a:path h="1727312" w="1727312">
                <a:moveTo>
                  <a:pt x="0" y="0"/>
                </a:moveTo>
                <a:lnTo>
                  <a:pt x="1727312" y="0"/>
                </a:lnTo>
                <a:lnTo>
                  <a:pt x="1727312" y="1727312"/>
                </a:lnTo>
                <a:lnTo>
                  <a:pt x="0" y="17273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9340" y="1922236"/>
            <a:ext cx="8115300" cy="2394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4"/>
              </a:lnSpc>
            </a:pPr>
            <a:r>
              <a:rPr lang="en-US" b="true" sz="8514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TECNOLOGIAS UTILIZADAS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686619"/>
            <a:ext cx="7478872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Ionic / Angular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VsCode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Android Studio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Figma (Protótipo)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Git e Github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Mongodb</a:t>
            </a:r>
            <a:r>
              <a:rPr lang="en-US" sz="3000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 (Banco de Dados)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Nestj (Back-end)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trike="noStrike" u="none">
                <a:solidFill>
                  <a:srgbClr val="10002B"/>
                </a:solidFill>
                <a:latin typeface="Gotham"/>
                <a:ea typeface="Gotham"/>
                <a:cs typeface="Gotham"/>
                <a:sym typeface="Gotham"/>
              </a:rPr>
              <a:t>Render (Deploy do back-end)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D8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5855" y="465726"/>
            <a:ext cx="3173445" cy="878297"/>
          </a:xfrm>
          <a:custGeom>
            <a:avLst/>
            <a:gdLst/>
            <a:ahLst/>
            <a:cxnLst/>
            <a:rect r="r" b="b" t="t" l="l"/>
            <a:pathLst>
              <a:path h="878297" w="3173445">
                <a:moveTo>
                  <a:pt x="0" y="0"/>
                </a:moveTo>
                <a:lnTo>
                  <a:pt x="3173445" y="0"/>
                </a:lnTo>
                <a:lnTo>
                  <a:pt x="3173445" y="878298"/>
                </a:lnTo>
                <a:lnTo>
                  <a:pt x="0" y="87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70" t="-167926" r="-10429" b="-173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7897"/>
            <a:ext cx="1949915" cy="1013956"/>
          </a:xfrm>
          <a:custGeom>
            <a:avLst/>
            <a:gdLst/>
            <a:ahLst/>
            <a:cxnLst/>
            <a:rect r="r" b="b" t="t" l="l"/>
            <a:pathLst>
              <a:path h="1013956" w="1949915">
                <a:moveTo>
                  <a:pt x="0" y="0"/>
                </a:moveTo>
                <a:lnTo>
                  <a:pt x="1949915" y="0"/>
                </a:lnTo>
                <a:lnTo>
                  <a:pt x="1949915" y="1013956"/>
                </a:lnTo>
                <a:lnTo>
                  <a:pt x="0" y="1013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097" y="3235070"/>
            <a:ext cx="3635906" cy="63674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16223" y="3235070"/>
            <a:ext cx="3635906" cy="63674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00444" y="3235070"/>
            <a:ext cx="3635906" cy="63674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84664" y="3235070"/>
            <a:ext cx="3635906" cy="636741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69790" y="3235070"/>
            <a:ext cx="3635906" cy="636741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154012" y="3235070"/>
            <a:ext cx="3635906" cy="636741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940955"/>
            <a:ext cx="16230600" cy="1362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b="true" sz="8760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DEMONSTRAÇÃO DAS TELAS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6799" y="9277350"/>
            <a:ext cx="884502" cy="3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LOGIN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77314" y="9277350"/>
            <a:ext cx="1513724" cy="3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CADASTRO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05409" y="9277350"/>
            <a:ext cx="825976" cy="3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19054" y="9277350"/>
            <a:ext cx="1367128" cy="3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SERVIÇOS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91059" y="9277350"/>
            <a:ext cx="1793370" cy="3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CAMPANHAS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91940" y="9277350"/>
            <a:ext cx="1760050" cy="3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b="true" sz="2133">
                <a:solidFill>
                  <a:srgbClr val="02439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MINHA AREA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DAG4lH8c76c</dc:identifier>
  <dcterms:modified xsi:type="dcterms:W3CDTF">2011-08-01T06:04:30Z</dcterms:modified>
  <cp:revision>1</cp:revision>
  <dc:title>Mobile App</dc:title>
</cp:coreProperties>
</file>